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16" r:id="rId1"/>
  </p:sldMasterIdLst>
  <p:sldIdLst>
    <p:sldId id="262" r:id="rId2"/>
    <p:sldId id="263" r:id="rId3"/>
    <p:sldId id="264" r:id="rId4"/>
  </p:sldIdLst>
  <p:sldSz cx="6858000" cy="9144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60" d="100"/>
          <a:sy n="60" d="100"/>
        </p:scale>
        <p:origin x="-1992" y="64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6858000" cy="9144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48985" y="93007"/>
            <a:ext cx="6760029" cy="8922935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971550" y="4267200"/>
            <a:ext cx="4800600" cy="21336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3/13/2020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7199" y="1932405"/>
            <a:ext cx="6766153" cy="203646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47199" y="1862294"/>
            <a:ext cx="6766153" cy="160773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47199" y="3968865"/>
            <a:ext cx="6766153" cy="147376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342900" y="2007908"/>
            <a:ext cx="6172200" cy="1960033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66189"/>
            <a:ext cx="1508760" cy="780203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366188"/>
            <a:ext cx="4171950" cy="780203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85800" y="1930400"/>
            <a:ext cx="5829300" cy="6096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6858000" cy="9144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48985" y="93007"/>
            <a:ext cx="6760029" cy="8922935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1270001"/>
            <a:ext cx="5829300" cy="1816100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397251"/>
            <a:ext cx="5829300" cy="1784349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00075" y="8229600"/>
            <a:ext cx="3000375" cy="6096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 flipV="1">
            <a:off x="52060" y="3169107"/>
            <a:ext cx="6760136" cy="12192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51860" y="3121967"/>
            <a:ext cx="6760336" cy="6095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1230" y="3291840"/>
            <a:ext cx="6760966" cy="6096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728" y="8278368"/>
            <a:ext cx="342900" cy="609600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85800" y="1930400"/>
            <a:ext cx="2811780" cy="6096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3700463" y="1930400"/>
            <a:ext cx="2811780" cy="6096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64067"/>
            <a:ext cx="5829300" cy="1524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930400"/>
            <a:ext cx="2800350" cy="1016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3714750" y="1930400"/>
            <a:ext cx="2800350" cy="1016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685800" y="2997200"/>
            <a:ext cx="2800350" cy="51816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3714750" y="2997200"/>
            <a:ext cx="2800350" cy="51816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6858000" cy="9144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48006" y="93007"/>
            <a:ext cx="6760029" cy="8924544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64067"/>
            <a:ext cx="5829300" cy="1524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2133600"/>
            <a:ext cx="1428750" cy="59944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228850" y="2133600"/>
            <a:ext cx="4286250" cy="59944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534067"/>
            <a:ext cx="5486400" cy="696384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7261100"/>
            <a:ext cx="5486400" cy="9144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8229600"/>
            <a:ext cx="2914650" cy="6096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9728" y="8278368"/>
            <a:ext cx="342900" cy="609600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 flipV="1">
            <a:off x="51230" y="6244740"/>
            <a:ext cx="6755130" cy="12192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51382" y="6200633"/>
            <a:ext cx="6754979" cy="6095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51383" y="6364299"/>
            <a:ext cx="6754978" cy="65076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231" y="88901"/>
            <a:ext cx="6751405" cy="6108700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6858000" cy="9144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48006" y="93007"/>
            <a:ext cx="6760029" cy="8924544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85800" y="366184"/>
            <a:ext cx="5829300" cy="1524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85800" y="1930400"/>
            <a:ext cx="5829300" cy="6096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629150" y="8255000"/>
            <a:ext cx="1857375" cy="63500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3/13/2020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85800" y="8229600"/>
            <a:ext cx="2971800" cy="6096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09728" y="8280400"/>
            <a:ext cx="342900" cy="6096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17" r:id="rId1"/>
    <p:sldLayoutId id="2147484118" r:id="rId2"/>
    <p:sldLayoutId id="2147484119" r:id="rId3"/>
    <p:sldLayoutId id="2147484120" r:id="rId4"/>
    <p:sldLayoutId id="2147484121" r:id="rId5"/>
    <p:sldLayoutId id="2147484122" r:id="rId6"/>
    <p:sldLayoutId id="2147484123" r:id="rId7"/>
    <p:sldLayoutId id="2147484124" r:id="rId8"/>
    <p:sldLayoutId id="2147484125" r:id="rId9"/>
    <p:sldLayoutId id="2147484126" r:id="rId10"/>
    <p:sldLayoutId id="2147484127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4.png"/><Relationship Id="rId5" Type="http://schemas.openxmlformats.org/officeDocument/2006/relationships/hyperlink" Target="mailto:sidhipharmaequipments@gmail.com" TargetMode="External"/><Relationship Id="rId4" Type="http://schemas.openxmlformats.org/officeDocument/2006/relationships/hyperlink" Target="mailto:sales@sidhipharmaequiment.com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lowchart: Manual Operation 6"/>
          <p:cNvSpPr/>
          <p:nvPr/>
        </p:nvSpPr>
        <p:spPr>
          <a:xfrm rot="16200000">
            <a:off x="571501" y="38100"/>
            <a:ext cx="5715000" cy="6553200"/>
          </a:xfrm>
          <a:prstGeom prst="flowChartManualOperation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3400" y="1371600"/>
            <a:ext cx="5715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u="sng" dirty="0" smtClean="0">
                <a:solidFill>
                  <a:schemeClr val="bg1"/>
                </a:solidFill>
                <a:cs typeface="Arial" pitchFamily="34" charset="0"/>
              </a:rPr>
              <a:t>OINTMENT CREAM, TOOTHPASTE MANUFACTURING PLANT</a:t>
            </a:r>
            <a:endParaRPr lang="en-US" sz="3200" dirty="0">
              <a:solidFill>
                <a:schemeClr val="bg1"/>
              </a:solidFill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732865" y="304800"/>
            <a:ext cx="182033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77383" y="6781800"/>
            <a:ext cx="4637617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3" name="TextBox 12"/>
          <p:cNvSpPr txBox="1"/>
          <p:nvPr/>
        </p:nvSpPr>
        <p:spPr>
          <a:xfrm>
            <a:off x="381000" y="7239000"/>
            <a:ext cx="6019800" cy="147732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solidFill>
                  <a:srgbClr val="000099"/>
                </a:solidFill>
              </a:rPr>
              <a:t>Mfg.&amp; Exp. Of Plants &amp; Machineries for Pharmaceuticals,</a:t>
            </a:r>
          </a:p>
          <a:p>
            <a:pPr algn="ctr"/>
            <a:r>
              <a:rPr lang="en-US" sz="1600" b="1" dirty="0" smtClean="0">
                <a:solidFill>
                  <a:srgbClr val="000099"/>
                </a:solidFill>
              </a:rPr>
              <a:t>Cosmetics, Chemicals food &amp; Beverage Industries </a:t>
            </a:r>
          </a:p>
          <a:p>
            <a:pPr algn="ctr"/>
            <a:r>
              <a:rPr lang="en-US" sz="1600" b="1" dirty="0" smtClean="0">
                <a:solidFill>
                  <a:srgbClr val="000099"/>
                </a:solidFill>
              </a:rPr>
              <a:t>Plot No.  1601/1,3</a:t>
            </a:r>
            <a:r>
              <a:rPr lang="en-US" sz="1600" b="1" baseline="30000" dirty="0" smtClean="0">
                <a:solidFill>
                  <a:srgbClr val="000099"/>
                </a:solidFill>
              </a:rPr>
              <a:t>rd</a:t>
            </a:r>
            <a:r>
              <a:rPr lang="en-US" sz="1600" b="1" dirty="0" smtClean="0">
                <a:solidFill>
                  <a:srgbClr val="000099"/>
                </a:solidFill>
              </a:rPr>
              <a:t> Phase G.I.D.C., Vapi-396195. (Gujarat)</a:t>
            </a:r>
          </a:p>
          <a:p>
            <a:pPr algn="ctr"/>
            <a:r>
              <a:rPr lang="en-US" sz="1200" b="1" dirty="0" smtClean="0">
                <a:solidFill>
                  <a:srgbClr val="000099"/>
                </a:solidFill>
              </a:rPr>
              <a:t>Email:</a:t>
            </a:r>
            <a:r>
              <a:rPr lang="en-US" sz="1200" b="1" dirty="0" smtClean="0">
                <a:solidFill>
                  <a:srgbClr val="000099"/>
                </a:solidFill>
                <a:hlinkClick r:id="rId4"/>
              </a:rPr>
              <a:t>sales@sidhipharmaequiment.com</a:t>
            </a:r>
            <a:r>
              <a:rPr lang="en-US" sz="1200" b="1" dirty="0" smtClean="0">
                <a:solidFill>
                  <a:srgbClr val="000099"/>
                </a:solidFill>
              </a:rPr>
              <a:t>:</a:t>
            </a:r>
            <a:r>
              <a:rPr lang="en-US" sz="1200" b="1" dirty="0" smtClean="0">
                <a:solidFill>
                  <a:srgbClr val="000099"/>
                </a:solidFill>
                <a:hlinkClick r:id="rId5"/>
              </a:rPr>
              <a:t>sidhipharmaequipments@gmail.com</a:t>
            </a:r>
            <a:r>
              <a:rPr lang="en-US" sz="1200" b="1" dirty="0" smtClean="0">
                <a:solidFill>
                  <a:srgbClr val="000099"/>
                </a:solidFill>
              </a:rPr>
              <a:t>: </a:t>
            </a:r>
          </a:p>
          <a:p>
            <a:pPr algn="ctr"/>
            <a:r>
              <a:rPr lang="en-US" sz="1200" b="1" dirty="0" smtClean="0">
                <a:solidFill>
                  <a:srgbClr val="000099"/>
                </a:solidFill>
              </a:rPr>
              <a:t>Contact Person : Mr. </a:t>
            </a:r>
            <a:r>
              <a:rPr lang="en-US" sz="1200" b="1" dirty="0" err="1" smtClean="0">
                <a:solidFill>
                  <a:srgbClr val="000099"/>
                </a:solidFill>
              </a:rPr>
              <a:t>Pravin</a:t>
            </a:r>
            <a:r>
              <a:rPr lang="en-US" sz="1200" b="1" dirty="0" smtClean="0">
                <a:solidFill>
                  <a:srgbClr val="000099"/>
                </a:solidFill>
              </a:rPr>
              <a:t>  </a:t>
            </a:r>
            <a:r>
              <a:rPr lang="en-US" sz="1200" b="1" dirty="0" err="1" smtClean="0">
                <a:solidFill>
                  <a:srgbClr val="000099"/>
                </a:solidFill>
              </a:rPr>
              <a:t>Panchal</a:t>
            </a:r>
            <a:r>
              <a:rPr lang="en-US" sz="1200" b="1" dirty="0" smtClean="0">
                <a:solidFill>
                  <a:srgbClr val="000099"/>
                </a:solidFill>
              </a:rPr>
              <a:t>   (9924893790) Mr. </a:t>
            </a:r>
            <a:r>
              <a:rPr lang="en-US" sz="1200" b="1" dirty="0" err="1" smtClean="0">
                <a:solidFill>
                  <a:srgbClr val="000099"/>
                </a:solidFill>
              </a:rPr>
              <a:t>Kiran</a:t>
            </a:r>
            <a:r>
              <a:rPr lang="en-US" sz="1200" b="1" dirty="0" smtClean="0">
                <a:solidFill>
                  <a:srgbClr val="000099"/>
                </a:solidFill>
              </a:rPr>
              <a:t>  </a:t>
            </a:r>
            <a:r>
              <a:rPr lang="en-US" sz="1200" b="1" dirty="0" err="1" smtClean="0">
                <a:solidFill>
                  <a:srgbClr val="000099"/>
                </a:solidFill>
              </a:rPr>
              <a:t>Gophane</a:t>
            </a:r>
            <a:r>
              <a:rPr lang="en-US" sz="1200" b="1" dirty="0" smtClean="0">
                <a:solidFill>
                  <a:srgbClr val="000099"/>
                </a:solidFill>
              </a:rPr>
              <a:t>  (9545868896) </a:t>
            </a:r>
          </a:p>
          <a:p>
            <a:pPr algn="ctr"/>
            <a:r>
              <a:rPr lang="en-US" sz="1600" b="1" dirty="0" smtClean="0">
                <a:solidFill>
                  <a:srgbClr val="000099"/>
                </a:solidFill>
              </a:rPr>
              <a:t>Website: www.sidhipharmaequipment.com</a:t>
            </a: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1905000" y="2909397"/>
            <a:ext cx="3148012" cy="23484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04800" y="609600"/>
            <a:ext cx="6019800" cy="5638800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pPr>
              <a:lnSpc>
                <a:spcPct val="150000"/>
              </a:lnSpc>
            </a:pPr>
            <a:r>
              <a:rPr lang="en-US" sz="1600" dirty="0" smtClean="0"/>
              <a:t>The </a:t>
            </a:r>
            <a:r>
              <a:rPr lang="en-US" sz="1600" b="1" dirty="0" smtClean="0"/>
              <a:t>Ointment Manufacturing Plants </a:t>
            </a:r>
            <a:r>
              <a:rPr lang="en-US" sz="1600" dirty="0" smtClean="0"/>
              <a:t>are idol tools for the Pharmaceutical &amp; cosmetic industries for the production of ointment, Cream, Lotions, Tooth Paste &amp; other emulsions &amp; homogenizations. It is specially designed to take care of two critical factors Which directly affects the quality of the Ointment / Creams. Minimum man handling Ointment. Negligible vacuum drop during mixing &amp; blending. Needless to say, it also provides the benefits of the effective manpower utilization.</a:t>
            </a:r>
          </a:p>
          <a:p>
            <a:r>
              <a:rPr lang="en-US" sz="1600" b="1" dirty="0" smtClean="0"/>
              <a:t>SIDDHI PHARMA EQUIPMENT’s </a:t>
            </a:r>
            <a:r>
              <a:rPr lang="en-US" sz="1600" dirty="0" smtClean="0"/>
              <a:t>Ointment consist the following equipments accessories. </a:t>
            </a:r>
          </a:p>
          <a:p>
            <a:pPr>
              <a:buFont typeface="Wingdings" pitchFamily="2" charset="2"/>
              <a:buChar char="Ø"/>
            </a:pPr>
            <a:r>
              <a:rPr lang="en-US" sz="1600" dirty="0" smtClean="0"/>
              <a:t>Manufacturing Vessel OR Jacketed Planetary Mixer</a:t>
            </a:r>
          </a:p>
          <a:p>
            <a:pPr>
              <a:buFont typeface="Wingdings" pitchFamily="2" charset="2"/>
              <a:buChar char="Ø"/>
            </a:pPr>
            <a:r>
              <a:rPr lang="en-US" sz="1600" dirty="0" smtClean="0"/>
              <a:t> Wax Phase Vessel </a:t>
            </a:r>
          </a:p>
          <a:p>
            <a:pPr>
              <a:buFont typeface="Wingdings" pitchFamily="2" charset="2"/>
              <a:buChar char="Ø"/>
            </a:pPr>
            <a:r>
              <a:rPr lang="en-US" sz="1600" dirty="0" smtClean="0"/>
              <a:t> Water Phase Vessel </a:t>
            </a:r>
          </a:p>
          <a:p>
            <a:pPr>
              <a:buFont typeface="Wingdings" pitchFamily="2" charset="2"/>
              <a:buChar char="Ø"/>
            </a:pPr>
            <a:r>
              <a:rPr lang="en-US" sz="1600" dirty="0" smtClean="0"/>
              <a:t>Storage Vessel </a:t>
            </a:r>
          </a:p>
          <a:p>
            <a:pPr>
              <a:buFont typeface="Wingdings" pitchFamily="2" charset="2"/>
              <a:buChar char="Ø"/>
            </a:pPr>
            <a:r>
              <a:rPr lang="en-US" sz="1600" dirty="0" smtClean="0"/>
              <a:t>Vacuum Pump </a:t>
            </a:r>
          </a:p>
          <a:p>
            <a:pPr>
              <a:buFont typeface="Wingdings" pitchFamily="2" charset="2"/>
              <a:buChar char="Ø"/>
            </a:pPr>
            <a:r>
              <a:rPr lang="en-US" sz="1600" dirty="0" smtClean="0"/>
              <a:t>Control Panel </a:t>
            </a:r>
          </a:p>
          <a:p>
            <a:pPr>
              <a:buFont typeface="Wingdings" pitchFamily="2" charset="2"/>
              <a:buChar char="Ø"/>
            </a:pPr>
            <a:r>
              <a:rPr lang="en-US" sz="1600" dirty="0" smtClean="0"/>
              <a:t>Product Piping Working Platform </a:t>
            </a:r>
          </a:p>
          <a:p>
            <a:pPr>
              <a:buFont typeface="Wingdings" pitchFamily="2" charset="2"/>
              <a:buChar char="Ø"/>
            </a:pPr>
            <a:r>
              <a:rPr lang="en-US" sz="1600" dirty="0" smtClean="0"/>
              <a:t>Material Transfer Pump to Transfer from manufacturing Vessel OR Planetary material from Vessel &amp; Storage Vessel to Ointment ( Tube ) Filling M / C. ( 02 nos.)</a:t>
            </a:r>
          </a:p>
          <a:p>
            <a:pPr>
              <a:lnSpc>
                <a:spcPct val="150000"/>
              </a:lnSpc>
            </a:pPr>
            <a:endParaRPr lang="en-US" sz="1600" dirty="0" smtClean="0"/>
          </a:p>
          <a:p>
            <a:pPr>
              <a:lnSpc>
                <a:spcPct val="150000"/>
              </a:lnSpc>
            </a:pPr>
            <a:endParaRPr lang="en-US" sz="1600" dirty="0"/>
          </a:p>
        </p:txBody>
      </p:sp>
      <p:sp>
        <p:nvSpPr>
          <p:cNvPr id="7" name="TextBox 6"/>
          <p:cNvSpPr txBox="1"/>
          <p:nvPr/>
        </p:nvSpPr>
        <p:spPr>
          <a:xfrm>
            <a:off x="228600" y="304800"/>
            <a:ext cx="5715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u="sng" dirty="0" smtClean="0">
                <a:cs typeface="Arial" pitchFamily="34" charset="0"/>
              </a:rPr>
              <a:t>OINTMENT CREAM, TOOTHPASTE MANUFACTURING PLANT</a:t>
            </a:r>
            <a:endParaRPr lang="en-US" sz="1400" dirty="0"/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537199" y="228600"/>
            <a:ext cx="1092201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057400" y="6500684"/>
            <a:ext cx="3221439" cy="24147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04800" y="6705600"/>
            <a:ext cx="6324600" cy="2209800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pPr>
              <a:buFont typeface="Wingdings" pitchFamily="2" charset="2"/>
              <a:buChar char="Ø"/>
            </a:pPr>
            <a:r>
              <a:rPr lang="en-US" sz="1400" dirty="0" smtClean="0"/>
              <a:t>Mixing , dispersing and homogenizing in one operation.</a:t>
            </a:r>
          </a:p>
          <a:p>
            <a:pPr>
              <a:buFont typeface="Wingdings" pitchFamily="2" charset="2"/>
              <a:buChar char="Ø"/>
            </a:pPr>
            <a:r>
              <a:rPr lang="en-US" sz="1400" dirty="0" smtClean="0"/>
              <a:t>Homogenous product consistency without trapped air bubbles.</a:t>
            </a:r>
          </a:p>
          <a:p>
            <a:pPr>
              <a:buFont typeface="Wingdings" pitchFamily="2" charset="2"/>
              <a:buChar char="Ø"/>
            </a:pPr>
            <a:r>
              <a:rPr lang="en-US" sz="1400" dirty="0" smtClean="0"/>
              <a:t>Large variety of products due to the highly flexible dispersing and homogenizing system.</a:t>
            </a:r>
          </a:p>
          <a:p>
            <a:pPr>
              <a:buFont typeface="Wingdings" pitchFamily="2" charset="2"/>
              <a:buChar char="Ø"/>
            </a:pPr>
            <a:r>
              <a:rPr lang="en-US" sz="1400" dirty="0" smtClean="0"/>
              <a:t>Fast product change over.</a:t>
            </a:r>
          </a:p>
          <a:p>
            <a:pPr>
              <a:buFont typeface="Wingdings" pitchFamily="2" charset="2"/>
              <a:buChar char="Ø"/>
            </a:pPr>
            <a:r>
              <a:rPr lang="en-US" sz="1400" dirty="0" smtClean="0"/>
              <a:t>Sterile production corresponding to GMP regulations.</a:t>
            </a:r>
          </a:p>
          <a:p>
            <a:pPr>
              <a:buFont typeface="Wingdings" pitchFamily="2" charset="2"/>
              <a:buChar char="Ø"/>
            </a:pPr>
            <a:r>
              <a:rPr lang="en-US" sz="1400" dirty="0" smtClean="0"/>
              <a:t>Rapid and effective cleaning : CIP / SIP</a:t>
            </a:r>
          </a:p>
          <a:p>
            <a:pPr>
              <a:buFont typeface="Wingdings" pitchFamily="2" charset="2"/>
              <a:buChar char="Ø"/>
            </a:pPr>
            <a:r>
              <a:rPr lang="en-US" sz="1400" dirty="0" smtClean="0"/>
              <a:t>High capacity with minimal space requirement.</a:t>
            </a:r>
          </a:p>
          <a:p>
            <a:pPr>
              <a:buFont typeface="Wingdings" pitchFamily="2" charset="2"/>
              <a:buChar char="Ø"/>
            </a:pPr>
            <a:r>
              <a:rPr lang="en-US" sz="1400" dirty="0" smtClean="0"/>
              <a:t>Simple operation.</a:t>
            </a:r>
          </a:p>
          <a:p>
            <a:pPr>
              <a:buFont typeface="Wingdings" pitchFamily="2" charset="2"/>
              <a:buChar char="Ø"/>
            </a:pPr>
            <a:r>
              <a:rPr lang="en-US" sz="1400" dirty="0" smtClean="0"/>
              <a:t>Can be fully automated.</a:t>
            </a:r>
          </a:p>
          <a:p>
            <a:pPr>
              <a:buFont typeface="Wingdings" pitchFamily="2" charset="2"/>
              <a:buChar char="Ø"/>
            </a:pPr>
            <a:r>
              <a:rPr lang="en-US" sz="1400" dirty="0" smtClean="0"/>
              <a:t>Integration into existing process control system.</a:t>
            </a:r>
            <a:endParaRPr lang="en-US" sz="1400" dirty="0"/>
          </a:p>
        </p:txBody>
      </p:sp>
      <p:sp>
        <p:nvSpPr>
          <p:cNvPr id="6" name="TextBox 5"/>
          <p:cNvSpPr txBox="1"/>
          <p:nvPr/>
        </p:nvSpPr>
        <p:spPr>
          <a:xfrm>
            <a:off x="304800" y="685800"/>
            <a:ext cx="6248400" cy="50629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en-US" sz="1700" dirty="0" smtClean="0">
                <a:solidFill>
                  <a:schemeClr val="dk1"/>
                </a:solidFill>
              </a:rPr>
              <a:t> </a:t>
            </a:r>
            <a:r>
              <a:rPr lang="en-US" sz="1700" dirty="0" smtClean="0"/>
              <a:t>The Plant is designed to be operated only by one operator and one helper. All material transfers are done by vacuum or by transfer pumps. </a:t>
            </a:r>
          </a:p>
          <a:p>
            <a:pPr>
              <a:buFont typeface="Wingdings" pitchFamily="2" charset="2"/>
              <a:buChar char="Ø"/>
            </a:pPr>
            <a:r>
              <a:rPr lang="en-US" sz="1700" dirty="0" smtClean="0"/>
              <a:t>All the Vessels are CGMP ( paint free construction .</a:t>
            </a:r>
          </a:p>
          <a:p>
            <a:pPr>
              <a:buFont typeface="Wingdings" pitchFamily="2" charset="2"/>
              <a:buChar char="Ø"/>
            </a:pPr>
            <a:r>
              <a:rPr lang="en-US" sz="1700" dirty="0" smtClean="0"/>
              <a:t> The gaskets used are of silicon ( food grace ). </a:t>
            </a:r>
          </a:p>
          <a:p>
            <a:pPr>
              <a:buFont typeface="Wingdings" pitchFamily="2" charset="2"/>
              <a:buChar char="Ø"/>
            </a:pPr>
            <a:r>
              <a:rPr lang="en-US" sz="1700" dirty="0" smtClean="0"/>
              <a:t>All contact parts are of SS 304 quality material ( Ss316 provided on demand ) &amp; finished to class 4B ( Mirror ) finish and are crevice free. </a:t>
            </a:r>
          </a:p>
          <a:p>
            <a:pPr>
              <a:buFont typeface="Wingdings" pitchFamily="2" charset="2"/>
              <a:buChar char="Ø"/>
            </a:pPr>
            <a:r>
              <a:rPr lang="en-US" sz="1700" dirty="0" smtClean="0"/>
              <a:t>The entry of all agitators are from top &amp; High Speed Emulsifier from bottom or In-Line Emulsifier (as per customer choice ). </a:t>
            </a:r>
          </a:p>
          <a:p>
            <a:pPr>
              <a:buFont typeface="Wingdings" pitchFamily="2" charset="2"/>
              <a:buChar char="Ø"/>
            </a:pPr>
            <a:r>
              <a:rPr lang="en-US" sz="1700" dirty="0" smtClean="0"/>
              <a:t>All Vessels are suitable for internal pressure of 1 Kg. / sq.cm. and hence can be sterilized. All pipes, pipe fittings and valves are of SS304 / Ss315 ( as per customer requirement ) seamless quality, internally electro polished with tri-clover ended joints. </a:t>
            </a:r>
          </a:p>
          <a:p>
            <a:pPr>
              <a:buFont typeface="Wingdings" pitchFamily="2" charset="2"/>
              <a:buChar char="Ø"/>
            </a:pPr>
            <a:r>
              <a:rPr lang="en-US" sz="1700" dirty="0" smtClean="0"/>
              <a:t>The entire plant is equipped with CIP % SIP connections, so that customers can use these facility, if have CIP &amp; SIP equipment. </a:t>
            </a:r>
          </a:p>
          <a:p>
            <a:pPr>
              <a:buFont typeface="Wingdings" pitchFamily="2" charset="2"/>
              <a:buChar char="Ø"/>
            </a:pPr>
            <a:r>
              <a:rPr lang="en-US" sz="1700" dirty="0" smtClean="0"/>
              <a:t>All values of temperature &amp; time of the plant are indicated digitally on the control panel. Ampere indicates on Ampere meters.</a:t>
            </a:r>
          </a:p>
          <a:p>
            <a:pPr>
              <a:buFont typeface="Wingdings" pitchFamily="2" charset="2"/>
              <a:buChar char="Ø"/>
            </a:pPr>
            <a:r>
              <a:rPr lang="en-US" sz="1700" dirty="0" smtClean="0"/>
              <a:t> A micro processor based automatic operating plant can be designed as per requirement. All the inlet &amp; outlet connections are provided with tri clover joints, which are very easy for cleaning &amp; replacement.</a:t>
            </a:r>
            <a:endParaRPr lang="en-US" sz="1700" dirty="0"/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537199" y="228600"/>
            <a:ext cx="1092201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1" name="TextBox 10"/>
          <p:cNvSpPr txBox="1"/>
          <p:nvPr/>
        </p:nvSpPr>
        <p:spPr>
          <a:xfrm>
            <a:off x="381000" y="6400800"/>
            <a:ext cx="3581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u="sng" dirty="0" smtClean="0"/>
              <a:t>Advantageous\ Benefits  : </a:t>
            </a:r>
            <a:endParaRPr lang="en-US" sz="2000" b="1" u="sng" dirty="0"/>
          </a:p>
        </p:txBody>
      </p:sp>
      <p:sp>
        <p:nvSpPr>
          <p:cNvPr id="7" name="TextBox 6"/>
          <p:cNvSpPr txBox="1"/>
          <p:nvPr/>
        </p:nvSpPr>
        <p:spPr>
          <a:xfrm>
            <a:off x="381000" y="304800"/>
            <a:ext cx="1905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u="sng" dirty="0" smtClean="0"/>
              <a:t>Silent Features : </a:t>
            </a:r>
            <a:endParaRPr lang="en-US" sz="2000" b="1" u="sn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523</TotalTime>
  <Words>525</Words>
  <Application>Microsoft Office PowerPoint</Application>
  <PresentationFormat>On-screen Show (4:3)</PresentationFormat>
  <Paragraphs>39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Equity</vt:lpstr>
      <vt:lpstr>Slide 1</vt:lpstr>
      <vt:lpstr>Slide 2</vt:lpstr>
      <vt:lpstr>Slide 3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Admin</dc:creator>
  <cp:lastModifiedBy>Admin</cp:lastModifiedBy>
  <cp:revision>71</cp:revision>
  <dcterms:created xsi:type="dcterms:W3CDTF">2006-08-16T00:00:00Z</dcterms:created>
  <dcterms:modified xsi:type="dcterms:W3CDTF">2020-03-13T06:11:53Z</dcterms:modified>
</cp:coreProperties>
</file>